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 id="2147484272" r:id="rId7"/>
  </p:sldMasterIdLst>
  <p:notesMasterIdLst>
    <p:notesMasterId r:id="rId30"/>
  </p:notesMasterIdLst>
  <p:sldIdLst>
    <p:sldId id="395" r:id="rId8"/>
    <p:sldId id="397" r:id="rId9"/>
    <p:sldId id="257" r:id="rId10"/>
    <p:sldId id="499" r:id="rId11"/>
    <p:sldId id="2076136598" r:id="rId12"/>
    <p:sldId id="2076136540" r:id="rId13"/>
    <p:sldId id="2076136587" r:id="rId14"/>
    <p:sldId id="2076136574" r:id="rId15"/>
    <p:sldId id="2119" r:id="rId16"/>
    <p:sldId id="2076136527" r:id="rId17"/>
    <p:sldId id="2076136588" r:id="rId18"/>
    <p:sldId id="1734" r:id="rId19"/>
    <p:sldId id="6049" r:id="rId20"/>
    <p:sldId id="2076136585" r:id="rId21"/>
    <p:sldId id="9838" r:id="rId22"/>
    <p:sldId id="256" r:id="rId23"/>
    <p:sldId id="2076136599" r:id="rId24"/>
    <p:sldId id="2076136600" r:id="rId25"/>
    <p:sldId id="2076136603" r:id="rId26"/>
    <p:sldId id="2076136601" r:id="rId27"/>
    <p:sldId id="2076136602" r:id="rId28"/>
    <p:sldId id="20761365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395"/>
            <p14:sldId id="397"/>
            <p14:sldId id="257"/>
          </p14:sldIdLst>
        </p14:section>
        <p14:section name="Challenges" id="{88026C97-3DD3-4725-B0E9-250E4C3C1D72}">
          <p14:sldIdLst>
            <p14:sldId id="499"/>
            <p14:sldId id="2076136598"/>
            <p14:sldId id="2076136540"/>
            <p14:sldId id="2076136587"/>
            <p14:sldId id="2076136574"/>
            <p14:sldId id="2119"/>
            <p14:sldId id="2076136527"/>
            <p14:sldId id="2076136588"/>
            <p14:sldId id="1734"/>
            <p14:sldId id="6049"/>
            <p14:sldId id="2076136585"/>
            <p14:sldId id="9838"/>
            <p14:sldId id="256"/>
            <p14:sldId id="2076136599"/>
            <p14:sldId id="2076136600"/>
            <p14:sldId id="2076136603"/>
            <p14:sldId id="2076136601"/>
            <p14:sldId id="2076136602"/>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9" autoAdjust="0"/>
    <p:restoredTop sz="73438" autoAdjust="0"/>
  </p:normalViewPr>
  <p:slideViewPr>
    <p:cSldViewPr snapToGrid="0">
      <p:cViewPr varScale="1">
        <p:scale>
          <a:sx n="49" d="100"/>
          <a:sy n="49" d="100"/>
        </p:scale>
        <p:origin x="18" y="15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10/31/2020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&lt;ANNIMATED&gt;</a:t>
            </a:r>
          </a:p>
          <a:p>
            <a:r>
              <a:rPr lang="en-US"/>
              <a:t>The Healthcare API for FHIR moves the burden of operation, maintenance, updates and compliance from the customer to Microsoft. </a:t>
            </a:r>
          </a:p>
          <a:p>
            <a:endParaRPr lang="en-US"/>
          </a:p>
          <a:p>
            <a:r>
              <a:rPr lang="en-US"/>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13</a:t>
            </a:fld>
            <a:endParaRPr lang="en-US"/>
          </a:p>
        </p:txBody>
      </p:sp>
    </p:spTree>
    <p:extLst>
      <p:ext uri="{BB962C8B-B14F-4D97-AF65-F5344CB8AC3E}">
        <p14:creationId xmlns:p14="http://schemas.microsoft.com/office/powerpoint/2010/main" val="245079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15</a:t>
            </a:fld>
            <a:endParaRPr lang="en-US"/>
          </a:p>
        </p:txBody>
      </p:sp>
    </p:spTree>
    <p:extLst>
      <p:ext uri="{BB962C8B-B14F-4D97-AF65-F5344CB8AC3E}">
        <p14:creationId xmlns:p14="http://schemas.microsoft.com/office/powerpoint/2010/main" val="24410324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51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12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743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83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err="1"/>
              <a:t>IoMT</a:t>
            </a:r>
            <a:r>
              <a:rPr lang="en-US" dirty="0"/>
              <a: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137755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4ED391-F10B-438E-AEA6-E0DE610465BF}"/>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3" name="Footer Placeholder 2">
            <a:extLst>
              <a:ext uri="{FF2B5EF4-FFF2-40B4-BE49-F238E27FC236}">
                <a16:creationId xmlns:a16="http://schemas.microsoft.com/office/drawing/2014/main" id="{7100D905-24B2-4A22-A280-893D9A7D23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DCCFCB-0531-441F-B3C7-80763E9FE64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6941896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0BEA-D7F5-4DF9-BC6C-CF87C67C40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DCA5DD-001A-4293-BBCC-6C496F8D2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DED188-6642-4CD1-84ED-8776FFB914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870A34-D3E4-460F-A9D5-7062D6702DD0}"/>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6" name="Footer Placeholder 5">
            <a:extLst>
              <a:ext uri="{FF2B5EF4-FFF2-40B4-BE49-F238E27FC236}">
                <a16:creationId xmlns:a16="http://schemas.microsoft.com/office/drawing/2014/main" id="{B125432C-DA09-4E6E-9133-C26B46E470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AA7AF-C015-414D-B68D-5D9C54E62D3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1900098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4784A-EB28-46F3-8A56-7720212A91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575F9A-020A-4C18-8237-DB019676FE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68AB67-0C2F-4169-AED3-BC48337ED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D29568-F750-458B-B2EF-405CE72DED6B}"/>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6" name="Footer Placeholder 5">
            <a:extLst>
              <a:ext uri="{FF2B5EF4-FFF2-40B4-BE49-F238E27FC236}">
                <a16:creationId xmlns:a16="http://schemas.microsoft.com/office/drawing/2014/main" id="{5175994F-961D-4249-84AF-3BAD5FD60F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9A020C-8428-4AF2-BFFE-25C7EA634F2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4259138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8AA68-8F37-4AA5-A5CE-086D4F70C1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5FCCDC-2EE4-4987-ABDA-43E78B037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CF9AE1-107B-4594-85A1-B37849F61D30}"/>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5" name="Footer Placeholder 4">
            <a:extLst>
              <a:ext uri="{FF2B5EF4-FFF2-40B4-BE49-F238E27FC236}">
                <a16:creationId xmlns:a16="http://schemas.microsoft.com/office/drawing/2014/main" id="{EE4600E0-DE7D-40DD-9428-7D5E11D92A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718DC-5CC4-41C1-8A15-BFD6B097A7BD}"/>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87368019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FF9F8C-4148-4AAA-90DA-1F17B5B233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6FEAD7-177B-4670-948F-F4ADDB98D0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20EDEC-9326-4AE0-990C-330CDC680F1F}"/>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5" name="Footer Placeholder 4">
            <a:extLst>
              <a:ext uri="{FF2B5EF4-FFF2-40B4-BE49-F238E27FC236}">
                <a16:creationId xmlns:a16="http://schemas.microsoft.com/office/drawing/2014/main" id="{23C9678F-DC13-4C00-9C59-56528B8D43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FE37E-1DC3-4026-9828-39660D824DAA}"/>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469852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10/31/2020</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10/31/2020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10/31/2020</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10/31/2020</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10/31/2020</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E4DE-1AD0-4A5B-8689-5D5BAB458A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1B19DE-65EF-42DA-84BF-10511C7A0A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B652FA-0C3F-4CC9-991A-A456F64E4811}"/>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5" name="Footer Placeholder 4">
            <a:extLst>
              <a:ext uri="{FF2B5EF4-FFF2-40B4-BE49-F238E27FC236}">
                <a16:creationId xmlns:a16="http://schemas.microsoft.com/office/drawing/2014/main" id="{CA80210D-CEDB-42D7-BEB0-6B92DE80A4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135677-0426-4A0F-B201-FAB65B2A13D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31781954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D3235-1116-4421-A9D2-8F7101EC25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A91AC7-0E43-4123-A579-0E78F6CDC7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E09802-4068-43FC-B716-CA49658ED9D2}"/>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5" name="Footer Placeholder 4">
            <a:extLst>
              <a:ext uri="{FF2B5EF4-FFF2-40B4-BE49-F238E27FC236}">
                <a16:creationId xmlns:a16="http://schemas.microsoft.com/office/drawing/2014/main" id="{19829742-7774-470A-9F82-2DB7A01F78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379BA1-2C57-4D14-B747-40D22D3CD57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31424958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DFB52-CA24-40B7-BE09-7BFAEE556B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F36293-243F-4FAF-9429-01C2AE1DBB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DC2B65-4E43-42A0-B2C3-8D6B3F528858}"/>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5" name="Footer Placeholder 4">
            <a:extLst>
              <a:ext uri="{FF2B5EF4-FFF2-40B4-BE49-F238E27FC236}">
                <a16:creationId xmlns:a16="http://schemas.microsoft.com/office/drawing/2014/main" id="{B262D686-3054-4B56-88C6-379F241B09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CDD6D-7B52-495E-A2BB-F18007657EA2}"/>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394030530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BEF96-8CD7-4988-9E4A-0E28CEC779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6D1DA0-AF24-418E-9687-256E4FDB69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669AB9-4F51-4A1A-9E94-E628DEF7FB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70D5C5-DE7E-4C1E-933C-BA30804466BF}"/>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6" name="Footer Placeholder 5">
            <a:extLst>
              <a:ext uri="{FF2B5EF4-FFF2-40B4-BE49-F238E27FC236}">
                <a16:creationId xmlns:a16="http://schemas.microsoft.com/office/drawing/2014/main" id="{0BD2E3C9-CDC6-46AE-8C40-49BEF1435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0DA9C1-385F-4627-BA93-1FF6B0343B28}"/>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78710509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6CF79-8758-45FF-8F4D-57CAD5BF26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27E555-1341-4770-9257-750DD4DE11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B508B4-CA6F-4F99-9872-D948ACAF5E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286D9E-849C-4DD5-AF84-3873758FB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111BE7-9E2F-4130-A4CD-1C1473AFD53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289EE2-AE53-455E-A0D1-5C989F6FFDD3}"/>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8" name="Footer Placeholder 7">
            <a:extLst>
              <a:ext uri="{FF2B5EF4-FFF2-40B4-BE49-F238E27FC236}">
                <a16:creationId xmlns:a16="http://schemas.microsoft.com/office/drawing/2014/main" id="{8D0FD6F9-3749-4E23-8E00-502B1A9F78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4682BA-37F6-4E43-A653-0F5F664118EB}"/>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216609673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877B-E871-49CD-81E3-94C43DE69A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8DB4D2-8C58-4FAD-8ACC-C1C1A9E4A2FC}"/>
              </a:ext>
            </a:extLst>
          </p:cNvPr>
          <p:cNvSpPr>
            <a:spLocks noGrp="1"/>
          </p:cNvSpPr>
          <p:nvPr>
            <p:ph type="dt" sz="half" idx="10"/>
          </p:nvPr>
        </p:nvSpPr>
        <p:spPr/>
        <p:txBody>
          <a:bodyPr/>
          <a:lstStyle/>
          <a:p>
            <a:fld id="{19949621-C04F-4E5A-8FBC-49C0CDDB76D7}" type="datetimeFigureOut">
              <a:rPr lang="en-US" smtClean="0"/>
              <a:t>10/31/2020</a:t>
            </a:fld>
            <a:endParaRPr lang="en-US"/>
          </a:p>
        </p:txBody>
      </p:sp>
      <p:sp>
        <p:nvSpPr>
          <p:cNvPr id="4" name="Footer Placeholder 3">
            <a:extLst>
              <a:ext uri="{FF2B5EF4-FFF2-40B4-BE49-F238E27FC236}">
                <a16:creationId xmlns:a16="http://schemas.microsoft.com/office/drawing/2014/main" id="{E6679779-39D0-4008-B8D7-4DEF29E5151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D8ED63-F711-427C-B0B6-EAEEB6B69766}"/>
              </a:ext>
            </a:extLst>
          </p:cNvPr>
          <p:cNvSpPr>
            <a:spLocks noGrp="1"/>
          </p:cNvSpPr>
          <p:nvPr>
            <p:ph type="sldNum" sz="quarter" idx="12"/>
          </p:nvPr>
        </p:nvSpPr>
        <p:spPr/>
        <p:txBody>
          <a:bodyPr/>
          <a:lstStyle/>
          <a:p>
            <a:fld id="{17177EBE-C4BF-4175-B0E2-34AA1D40D7A7}" type="slidenum">
              <a:rPr lang="en-US" smtClean="0"/>
              <a:t>‹#›</a:t>
            </a:fld>
            <a:endParaRPr lang="en-US"/>
          </a:p>
        </p:txBody>
      </p:sp>
    </p:spTree>
    <p:extLst>
      <p:ext uri="{BB962C8B-B14F-4D97-AF65-F5344CB8AC3E}">
        <p14:creationId xmlns:p14="http://schemas.microsoft.com/office/powerpoint/2010/main" val="1557507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8.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4.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1"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B9BF32-4BF1-4F4B-BBD8-28B5508D83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261F95-8DD7-48F7-A199-12EFE15AEB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B44BD-501C-4A9E-98CD-81C11C6FB6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949621-C04F-4E5A-8FBC-49C0CDDB76D7}" type="datetimeFigureOut">
              <a:rPr lang="en-US" smtClean="0"/>
              <a:t>10/31/2020</a:t>
            </a:fld>
            <a:endParaRPr lang="en-US"/>
          </a:p>
        </p:txBody>
      </p:sp>
      <p:sp>
        <p:nvSpPr>
          <p:cNvPr id="5" name="Footer Placeholder 4">
            <a:extLst>
              <a:ext uri="{FF2B5EF4-FFF2-40B4-BE49-F238E27FC236}">
                <a16:creationId xmlns:a16="http://schemas.microsoft.com/office/drawing/2014/main" id="{4C50F92D-5068-4C50-B394-8C9D39C8BC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824FBE-C993-4ABA-B23C-03CF99D0B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177EBE-C4BF-4175-B0E2-34AA1D40D7A7}" type="slidenum">
              <a:rPr lang="en-US" smtClean="0"/>
              <a:t>‹#›</a:t>
            </a:fld>
            <a:endParaRPr lang="en-US"/>
          </a:p>
        </p:txBody>
      </p:sp>
    </p:spTree>
    <p:extLst>
      <p:ext uri="{BB962C8B-B14F-4D97-AF65-F5344CB8AC3E}">
        <p14:creationId xmlns:p14="http://schemas.microsoft.com/office/powerpoint/2010/main" val="1142564216"/>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9.xml"/><Relationship Id="rId16" Type="http://schemas.openxmlformats.org/officeDocument/2006/relationships/image" Target="../media/image62.svg"/><Relationship Id="rId20" Type="http://schemas.openxmlformats.org/officeDocument/2006/relationships/image" Target="../media/image66.svg"/><Relationship Id="rId1" Type="http://schemas.openxmlformats.org/officeDocument/2006/relationships/slideLayout" Target="../slideLayouts/slideLayout53.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10" Type="http://schemas.openxmlformats.org/officeDocument/2006/relationships/image" Target="../media/image56.svg"/><Relationship Id="rId19" Type="http://schemas.openxmlformats.org/officeDocument/2006/relationships/image" Target="../media/image65.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3.tiff"/><Relationship Id="rId1" Type="http://schemas.openxmlformats.org/officeDocument/2006/relationships/slideLayout" Target="../slideLayouts/slideLayout53.xml"/><Relationship Id="rId4" Type="http://schemas.openxmlformats.org/officeDocument/2006/relationships/image" Target="../media/image74.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3.xml"/><Relationship Id="rId5" Type="http://schemas.openxmlformats.org/officeDocument/2006/relationships/image" Target="../media/image75.png"/><Relationship Id="rId4" Type="http://schemas.openxmlformats.org/officeDocument/2006/relationships/image" Target="../media/image74.svg"/></Relationships>
</file>

<file path=ppt/slides/_rels/slide14.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18" Type="http://schemas.openxmlformats.org/officeDocument/2006/relationships/image" Target="../media/image91.svg"/><Relationship Id="rId3" Type="http://schemas.openxmlformats.org/officeDocument/2006/relationships/image" Target="../media/image76.png"/><Relationship Id="rId21" Type="http://schemas.openxmlformats.org/officeDocument/2006/relationships/image" Target="../media/image93.png"/><Relationship Id="rId7" Type="http://schemas.openxmlformats.org/officeDocument/2006/relationships/image" Target="../media/image80.png"/><Relationship Id="rId12" Type="http://schemas.openxmlformats.org/officeDocument/2006/relationships/image" Target="../media/image85.svg"/><Relationship Id="rId17" Type="http://schemas.openxmlformats.org/officeDocument/2006/relationships/image" Target="../media/image90.png"/><Relationship Id="rId2" Type="http://schemas.openxmlformats.org/officeDocument/2006/relationships/notesSlide" Target="../notesSlides/notesSlide11.xml"/><Relationship Id="rId16" Type="http://schemas.openxmlformats.org/officeDocument/2006/relationships/image" Target="../media/image89.svg"/><Relationship Id="rId20" Type="http://schemas.microsoft.com/office/2007/relationships/hdphoto" Target="../media/hdphoto2.wdp"/><Relationship Id="rId1" Type="http://schemas.openxmlformats.org/officeDocument/2006/relationships/slideLayout" Target="../slideLayouts/slideLayout87.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5" Type="http://schemas.openxmlformats.org/officeDocument/2006/relationships/image" Target="../media/image88.png"/><Relationship Id="rId23" Type="http://schemas.openxmlformats.org/officeDocument/2006/relationships/image" Target="../media/image95.tiff"/><Relationship Id="rId10" Type="http://schemas.openxmlformats.org/officeDocument/2006/relationships/image" Target="../media/image83.svg"/><Relationship Id="rId19" Type="http://schemas.openxmlformats.org/officeDocument/2006/relationships/image" Target="../media/image92.png"/><Relationship Id="rId4" Type="http://schemas.openxmlformats.org/officeDocument/2006/relationships/image" Target="../media/image77.sv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94.svg"/></Relationships>
</file>

<file path=ppt/slides/_rels/slide15.xml.rels><?xml version="1.0" encoding="UTF-8" standalone="yes"?>
<Relationships xmlns="http://schemas.openxmlformats.org/package/2006/relationships"><Relationship Id="rId3" Type="http://schemas.openxmlformats.org/officeDocument/2006/relationships/hyperlink" Target="http://github.com/Microsoft/fhir-server-samples" TargetMode="External"/><Relationship Id="rId2" Type="http://schemas.openxmlformats.org/officeDocument/2006/relationships/notesSlide" Target="../notesSlides/notesSlide12.xml"/><Relationship Id="rId1" Type="http://schemas.openxmlformats.org/officeDocument/2006/relationships/slideLayout" Target="../slideLayouts/slideLayout56.xml"/><Relationship Id="rId4" Type="http://schemas.openxmlformats.org/officeDocument/2006/relationships/image" Target="../media/image96.tiff"/></Relationships>
</file>

<file path=ppt/slides/_rels/slide1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94.xml"/><Relationship Id="rId4" Type="http://schemas.openxmlformats.org/officeDocument/2006/relationships/image" Target="../media/image9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g"/><Relationship Id="rId1" Type="http://schemas.openxmlformats.org/officeDocument/2006/relationships/slideLayout" Target="../slideLayouts/slideLayout94.xml"/><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hyperlink" Target="https://docs.microsoft.com/en-us/windows/wsl/install-win10" TargetMode="External"/><Relationship Id="rId7" Type="http://schemas.openxmlformats.org/officeDocument/2006/relationships/hyperlink" Target="https://docs.npmjs.com/downloading-and-installing-node-js-and-npm" TargetMode="External"/><Relationship Id="rId2" Type="http://schemas.openxmlformats.org/officeDocument/2006/relationships/notesSlide" Target="../notesSlides/notesSlide4.xml"/><Relationship Id="rId1" Type="http://schemas.openxmlformats.org/officeDocument/2006/relationships/slideLayout" Target="../slideLayouts/slideLayout57.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1.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slides/_rels/slide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5400" dirty="0">
                <a:solidFill>
                  <a:srgbClr val="002060"/>
                </a:solidFill>
                <a:latin typeface="Segoe UI Light" panose="020B0502040204020203" pitchFamily="34" charset="0"/>
                <a:cs typeface="Segoe UI Light" panose="020B0502040204020203" pitchFamily="34" charset="0"/>
              </a:rPr>
              <a:t>FHIR Powered Healthcare</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0" y="1510938"/>
            <a:ext cx="12192000" cy="1223861"/>
          </a:xfrm>
        </p:spPr>
        <p:txBody>
          <a:bodyPr/>
          <a:lstStyle/>
          <a:p>
            <a:pPr marL="0" indent="0" algn="ctr">
              <a:buNone/>
            </a:pPr>
            <a:r>
              <a:rPr lang="en-US" sz="2000" dirty="0">
                <a:solidFill>
                  <a:srgbClr val="FFC000"/>
                </a:solidFill>
                <a:latin typeface="Segoe UI Light" panose="020B0502040204020203" pitchFamily="34" charset="0"/>
                <a:cs typeface="Segoe UI Light" panose="020B0502040204020203" pitchFamily="34" charset="0"/>
              </a:rPr>
              <a:t>FHIR Server, Functions, Event Hubs, Stream Analytics, Cosmos DB, Cognitive Search and more…</a:t>
            </a:r>
            <a:endParaRPr lang="en-US" sz="2400" dirty="0">
              <a:solidFill>
                <a:srgbClr val="FFC000"/>
              </a:solidFill>
              <a:latin typeface="Segoe UI Light" panose="020B0502040204020203" pitchFamily="34" charset="0"/>
              <a:cs typeface="Segoe UI Light" panose="020B0502040204020203" pitchFamily="34" charset="0"/>
            </a:endParaRP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[your hack dates]</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3"/>
          <a:stretch>
            <a:fillRect/>
          </a:stretch>
        </p:blipFill>
        <p:spPr>
          <a:xfrm>
            <a:off x="3125492" y="3288342"/>
            <a:ext cx="5761006" cy="3245044"/>
          </a:xfrm>
          <a:prstGeom prst="rect">
            <a:avLst/>
          </a:prstGeom>
        </p:spPr>
      </p:pic>
      <p:grpSp>
        <p:nvGrpSpPr>
          <p:cNvPr id="7" name="Group 6">
            <a:extLst>
              <a:ext uri="{FF2B5EF4-FFF2-40B4-BE49-F238E27FC236}">
                <a16:creationId xmlns:a16="http://schemas.microsoft.com/office/drawing/2014/main" id="{63EACA4E-0840-4D38-982C-418B80E309AE}"/>
              </a:ext>
            </a:extLst>
          </p:cNvPr>
          <p:cNvGrpSpPr/>
          <p:nvPr/>
        </p:nvGrpSpPr>
        <p:grpSpPr>
          <a:xfrm>
            <a:off x="8940372" y="5530804"/>
            <a:ext cx="3208898" cy="1002582"/>
            <a:chOff x="9012676" y="5522559"/>
            <a:chExt cx="3082529" cy="1002582"/>
          </a:xfrm>
        </p:grpSpPr>
        <p:sp>
          <p:nvSpPr>
            <p:cNvPr id="6" name="TextBox 5">
              <a:extLst>
                <a:ext uri="{FF2B5EF4-FFF2-40B4-BE49-F238E27FC236}">
                  <a16:creationId xmlns:a16="http://schemas.microsoft.com/office/drawing/2014/main" id="{B7831029-6394-4FE5-8A4E-000DA0E4F03A}"/>
                </a:ext>
              </a:extLst>
            </p:cNvPr>
            <p:cNvSpPr txBox="1"/>
            <p:nvPr/>
          </p:nvSpPr>
          <p:spPr>
            <a:xfrm>
              <a:off x="9020839" y="5522559"/>
              <a:ext cx="307436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8" name="TextBox 7">
              <a:extLst>
                <a:ext uri="{FF2B5EF4-FFF2-40B4-BE49-F238E27FC236}">
                  <a16:creationId xmlns:a16="http://schemas.microsoft.com/office/drawing/2014/main" id="{3A953F32-6EF2-4725-8D27-A12519CC378A}"/>
                </a:ext>
              </a:extLst>
            </p:cNvPr>
            <p:cNvSpPr txBox="1"/>
            <p:nvPr/>
          </p:nvSpPr>
          <p:spPr>
            <a:xfrm>
              <a:off x="9012676" y="6063476"/>
              <a:ext cx="307436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grpSp>
      <p:grpSp>
        <p:nvGrpSpPr>
          <p:cNvPr id="9" name="Group 8">
            <a:extLst>
              <a:ext uri="{FF2B5EF4-FFF2-40B4-BE49-F238E27FC236}">
                <a16:creationId xmlns:a16="http://schemas.microsoft.com/office/drawing/2014/main" id="{A5860EC9-475A-42B2-A904-B07CEC9DB36A}"/>
              </a:ext>
            </a:extLst>
          </p:cNvPr>
          <p:cNvGrpSpPr/>
          <p:nvPr/>
        </p:nvGrpSpPr>
        <p:grpSpPr>
          <a:xfrm>
            <a:off x="8940370" y="3329284"/>
            <a:ext cx="3233933" cy="967417"/>
            <a:chOff x="-1" y="4005312"/>
            <a:chExt cx="3168976" cy="967417"/>
          </a:xfrm>
        </p:grpSpPr>
        <p:sp>
          <p:nvSpPr>
            <p:cNvPr id="10" name="TextBox 9">
              <a:extLst>
                <a:ext uri="{FF2B5EF4-FFF2-40B4-BE49-F238E27FC236}">
                  <a16:creationId xmlns:a16="http://schemas.microsoft.com/office/drawing/2014/main" id="{50A567CE-9A2F-43F6-A50F-4A2782491B72}"/>
                </a:ext>
              </a:extLst>
            </p:cNvPr>
            <p:cNvSpPr txBox="1"/>
            <p:nvPr/>
          </p:nvSpPr>
          <p:spPr>
            <a:xfrm>
              <a:off x="32858" y="4005312"/>
              <a:ext cx="3136117" cy="5212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Richard Liang</a:t>
              </a:r>
            </a:p>
          </p:txBody>
        </p:sp>
        <p:sp>
          <p:nvSpPr>
            <p:cNvPr id="12" name="TextBox 11">
              <a:extLst>
                <a:ext uri="{FF2B5EF4-FFF2-40B4-BE49-F238E27FC236}">
                  <a16:creationId xmlns:a16="http://schemas.microsoft.com/office/drawing/2014/main" id="{13AE5202-8394-40EA-A74A-0E26496ED72E}"/>
                </a:ext>
              </a:extLst>
            </p:cNvPr>
            <p:cNvSpPr txBox="1"/>
            <p:nvPr/>
          </p:nvSpPr>
          <p:spPr>
            <a:xfrm>
              <a:off x="-1" y="4511064"/>
              <a:ext cx="3136117"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App Dev</a:t>
              </a:r>
            </a:p>
          </p:txBody>
        </p:sp>
      </p:grpSp>
      <p:grpSp>
        <p:nvGrpSpPr>
          <p:cNvPr id="11" name="Group 10">
            <a:extLst>
              <a:ext uri="{FF2B5EF4-FFF2-40B4-BE49-F238E27FC236}">
                <a16:creationId xmlns:a16="http://schemas.microsoft.com/office/drawing/2014/main" id="{C9E1AFF9-0014-4B3D-9E8A-0E18CAE636D4}"/>
              </a:ext>
            </a:extLst>
          </p:cNvPr>
          <p:cNvGrpSpPr/>
          <p:nvPr/>
        </p:nvGrpSpPr>
        <p:grpSpPr>
          <a:xfrm>
            <a:off x="8942323" y="4402139"/>
            <a:ext cx="3231980" cy="984885"/>
            <a:chOff x="8886498" y="4393894"/>
            <a:chExt cx="3231980" cy="984885"/>
          </a:xfrm>
        </p:grpSpPr>
        <p:sp>
          <p:nvSpPr>
            <p:cNvPr id="16" name="TextBox 15">
              <a:extLst>
                <a:ext uri="{FF2B5EF4-FFF2-40B4-BE49-F238E27FC236}">
                  <a16:creationId xmlns:a16="http://schemas.microsoft.com/office/drawing/2014/main" id="{F538B322-92E5-48F6-A720-AF11CD36A8E0}"/>
                </a:ext>
              </a:extLst>
            </p:cNvPr>
            <p:cNvSpPr txBox="1"/>
            <p:nvPr/>
          </p:nvSpPr>
          <p:spPr>
            <a:xfrm>
              <a:off x="8918078" y="4393894"/>
              <a:ext cx="32004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8" name="TextBox 17">
              <a:extLst>
                <a:ext uri="{FF2B5EF4-FFF2-40B4-BE49-F238E27FC236}">
                  <a16:creationId xmlns:a16="http://schemas.microsoft.com/office/drawing/2014/main" id="{89A7911F-C868-4737-81CC-84D7A6FFAF8C}"/>
                </a:ext>
              </a:extLst>
            </p:cNvPr>
            <p:cNvSpPr txBox="1"/>
            <p:nvPr/>
          </p:nvSpPr>
          <p:spPr>
            <a:xfrm>
              <a:off x="8886498" y="4917114"/>
              <a:ext cx="3200400"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grpSp>
    </p:spTree>
    <p:extLst>
      <p:ext uri="{BB962C8B-B14F-4D97-AF65-F5344CB8AC3E}">
        <p14:creationId xmlns:p14="http://schemas.microsoft.com/office/powerpoint/2010/main" val="11489646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Ingest &amp; Enrich</a:t>
            </a:r>
          </a:p>
          <a:p>
            <a:pPr defTabSz="932384">
              <a:spcBef>
                <a:spcPts val="600"/>
              </a:spcBef>
            </a:pPr>
            <a:r>
              <a:rPr lang="en-US" sz="120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Scale</a:t>
            </a:r>
          </a:p>
          <a:p>
            <a:pPr defTabSz="932384">
              <a:spcBef>
                <a:spcPts val="600"/>
              </a:spcBef>
            </a:pPr>
            <a:r>
              <a:rPr lang="en-US" sz="120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a:latin typeface="Segoe UI" panose="020B0502040204020203" pitchFamily="34" charset="0"/>
                    <a:cs typeface="Segoe UI" panose="020B0502040204020203" pitchFamily="34" charset="0"/>
                  </a:rPr>
                  <a:t>Azure API</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a:latin typeface="Segoe UI" panose="020B0502040204020203" pitchFamily="34" charset="0"/>
                    <a:cs typeface="Segoe UI" panose="020B0502040204020203" pitchFamily="34" charset="0"/>
                  </a:rPr>
                  <a:t>FHIR Server</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6990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1289E-82ED-774C-BCBF-A3196788CA1C}"/>
              </a:ext>
            </a:extLst>
          </p:cNvPr>
          <p:cNvSpPr>
            <a:spLocks noGrp="1"/>
          </p:cNvSpPr>
          <p:nvPr>
            <p:ph type="title"/>
          </p:nvPr>
        </p:nvSpPr>
        <p:spPr>
          <a:xfrm>
            <a:off x="1975103" y="6560821"/>
            <a:ext cx="7443217" cy="220258"/>
          </a:xfrm>
        </p:spPr>
        <p:txBody>
          <a:bodyPr/>
          <a:lstStyle/>
          <a:p>
            <a:r>
              <a:rPr lang="en-US" sz="1600" dirty="0">
                <a:latin typeface="+mn-lt"/>
                <a:cs typeface="Segoe UI"/>
                <a:hlinkClick r:id="rId3"/>
              </a:rPr>
              <a:t>http://github.com/Microsoft/fhir-server-samples</a:t>
            </a:r>
            <a:r>
              <a:rPr lang="en-US" sz="1600" dirty="0">
                <a:latin typeface="+mn-lt"/>
                <a:cs typeface="Segoe UI"/>
              </a:rPr>
              <a:t> </a:t>
            </a:r>
            <a:endParaRPr lang="en-US" sz="1600" dirty="0">
              <a:latin typeface="+mn-lt"/>
            </a:endParaRPr>
          </a:p>
        </p:txBody>
      </p:sp>
      <p:pic>
        <p:nvPicPr>
          <p:cNvPr id="6" name="Picture 5">
            <a:extLst>
              <a:ext uri="{FF2B5EF4-FFF2-40B4-BE49-F238E27FC236}">
                <a16:creationId xmlns:a16="http://schemas.microsoft.com/office/drawing/2014/main" id="{E6954FF1-6AEA-964E-A55B-E306E3725340}"/>
              </a:ext>
            </a:extLst>
          </p:cNvPr>
          <p:cNvPicPr>
            <a:picLocks noChangeAspect="1"/>
          </p:cNvPicPr>
          <p:nvPr/>
        </p:nvPicPr>
        <p:blipFill>
          <a:blip r:embed="rId4"/>
          <a:stretch>
            <a:fillRect/>
          </a:stretch>
        </p:blipFill>
        <p:spPr>
          <a:xfrm>
            <a:off x="1434338" y="1135380"/>
            <a:ext cx="9899381" cy="5166239"/>
          </a:xfrm>
          <a:prstGeom prst="rect">
            <a:avLst/>
          </a:prstGeom>
        </p:spPr>
      </p:pic>
      <p:sp>
        <p:nvSpPr>
          <p:cNvPr id="3" name="Title 1">
            <a:extLst>
              <a:ext uri="{FF2B5EF4-FFF2-40B4-BE49-F238E27FC236}">
                <a16:creationId xmlns:a16="http://schemas.microsoft.com/office/drawing/2014/main" id="{9BF6DE1E-0239-4470-A64A-D232A6BA94C3}"/>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FHIR Server Sample Architecture</a:t>
            </a:r>
          </a:p>
        </p:txBody>
      </p:sp>
    </p:spTree>
    <p:extLst>
      <p:ext uri="{BB962C8B-B14F-4D97-AF65-F5344CB8AC3E}">
        <p14:creationId xmlns:p14="http://schemas.microsoft.com/office/powerpoint/2010/main" val="40958203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4432C4B1-C899-4B32-81D0-D70D9446DE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247650"/>
            <a:ext cx="10544175" cy="63627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163EC86B-D9AF-4991-9D65-920A41B8B7E6}"/>
              </a:ext>
            </a:extLst>
          </p:cNvPr>
          <p:cNvCxnSpPr>
            <a:cxnSpLocks/>
          </p:cNvCxnSpPr>
          <p:nvPr/>
        </p:nvCxnSpPr>
        <p:spPr>
          <a:xfrm flipV="1">
            <a:off x="5408468" y="3938157"/>
            <a:ext cx="0" cy="997526"/>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FDE3A9-D6ED-4233-BC3F-49D490CE566A}"/>
              </a:ext>
            </a:extLst>
          </p:cNvPr>
          <p:cNvCxnSpPr>
            <a:cxnSpLocks/>
          </p:cNvCxnSpPr>
          <p:nvPr/>
        </p:nvCxnSpPr>
        <p:spPr>
          <a:xfrm flipH="1">
            <a:off x="6057901" y="5510870"/>
            <a:ext cx="76892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CD8EB943-C26C-4B6B-BB12-8686F952F4FC}"/>
              </a:ext>
            </a:extLst>
          </p:cNvPr>
          <p:cNvPicPr>
            <a:picLocks noChangeAspect="1"/>
          </p:cNvPicPr>
          <p:nvPr/>
        </p:nvPicPr>
        <p:blipFill>
          <a:blip r:embed="rId3"/>
          <a:stretch>
            <a:fillRect/>
          </a:stretch>
        </p:blipFill>
        <p:spPr>
          <a:xfrm>
            <a:off x="1188480" y="5043495"/>
            <a:ext cx="1149046" cy="910446"/>
          </a:xfrm>
          <a:prstGeom prst="rect">
            <a:avLst/>
          </a:prstGeom>
        </p:spPr>
      </p:pic>
      <p:cxnSp>
        <p:nvCxnSpPr>
          <p:cNvPr id="18" name="Straight Arrow Connector 17">
            <a:extLst>
              <a:ext uri="{FF2B5EF4-FFF2-40B4-BE49-F238E27FC236}">
                <a16:creationId xmlns:a16="http://schemas.microsoft.com/office/drawing/2014/main" id="{1A75B4A1-7A1A-4259-BF19-1F4CA84BFA81}"/>
              </a:ext>
            </a:extLst>
          </p:cNvPr>
          <p:cNvCxnSpPr>
            <a:cxnSpLocks/>
          </p:cNvCxnSpPr>
          <p:nvPr/>
        </p:nvCxnSpPr>
        <p:spPr>
          <a:xfrm flipV="1">
            <a:off x="2173725" y="3938157"/>
            <a:ext cx="2185774" cy="110533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F6F48AB-4DF0-44BA-BD8D-6390E88CFE8B}"/>
              </a:ext>
            </a:extLst>
          </p:cNvPr>
          <p:cNvSpPr txBox="1"/>
          <p:nvPr/>
        </p:nvSpPr>
        <p:spPr>
          <a:xfrm>
            <a:off x="1260301" y="5902427"/>
            <a:ext cx="1005403"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Function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API Load</a:t>
            </a:r>
          </a:p>
        </p:txBody>
      </p:sp>
      <p:pic>
        <p:nvPicPr>
          <p:cNvPr id="1026" name="Picture 2" descr="Synthea by the Standard Health Record Collaborative">
            <a:extLst>
              <a:ext uri="{FF2B5EF4-FFF2-40B4-BE49-F238E27FC236}">
                <a16:creationId xmlns:a16="http://schemas.microsoft.com/office/drawing/2014/main" id="{2E0E0136-4AA7-4622-8CCF-DCCC7B756A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18275" y="5043495"/>
            <a:ext cx="768926" cy="7689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F0A3B0-A2D1-4E62-BE9C-803DAFE8764F}"/>
              </a:ext>
            </a:extLst>
          </p:cNvPr>
          <p:cNvSpPr txBox="1"/>
          <p:nvPr/>
        </p:nvSpPr>
        <p:spPr>
          <a:xfrm>
            <a:off x="9209040" y="5812421"/>
            <a:ext cx="252361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pitchFamily="34" charset="0"/>
                <a:ea typeface="+mn-ea"/>
                <a:cs typeface="Calibri" panose="020F0502020204030204" pitchFamily="34" charset="0"/>
              </a:rPr>
              <a:t>SyntheaTM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pitchFamily="34" charset="0"/>
                <a:ea typeface="+mn-ea"/>
                <a:cs typeface="Calibri" panose="020F0502020204030204" pitchFamily="34" charset="0"/>
              </a:rPr>
              <a:t>Patient Generator</a:t>
            </a:r>
          </a:p>
        </p:txBody>
      </p:sp>
      <p:cxnSp>
        <p:nvCxnSpPr>
          <p:cNvPr id="12" name="Straight Arrow Connector 11">
            <a:extLst>
              <a:ext uri="{FF2B5EF4-FFF2-40B4-BE49-F238E27FC236}">
                <a16:creationId xmlns:a16="http://schemas.microsoft.com/office/drawing/2014/main" id="{863F1C66-12D5-45FD-8D42-09B8A6BCE9C4}"/>
              </a:ext>
            </a:extLst>
          </p:cNvPr>
          <p:cNvCxnSpPr>
            <a:cxnSpLocks/>
          </p:cNvCxnSpPr>
          <p:nvPr/>
        </p:nvCxnSpPr>
        <p:spPr>
          <a:xfrm flipH="1">
            <a:off x="8239990" y="5510870"/>
            <a:ext cx="167466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Flowchart: Multidocument 4">
            <a:extLst>
              <a:ext uri="{FF2B5EF4-FFF2-40B4-BE49-F238E27FC236}">
                <a16:creationId xmlns:a16="http://schemas.microsoft.com/office/drawing/2014/main" id="{32AF0D38-BBC9-49BF-B8A6-2271C19A63CF}"/>
              </a:ext>
            </a:extLst>
          </p:cNvPr>
          <p:cNvSpPr/>
          <p:nvPr/>
        </p:nvSpPr>
        <p:spPr>
          <a:xfrm>
            <a:off x="2701636" y="4494068"/>
            <a:ext cx="626966" cy="368880"/>
          </a:xfrm>
          <a:prstGeom prst="flowChartMultidocumen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50A9F39-C589-4467-9003-68083FE2FE54}"/>
              </a:ext>
            </a:extLst>
          </p:cNvPr>
          <p:cNvSpPr txBox="1"/>
          <p:nvPr/>
        </p:nvSpPr>
        <p:spPr>
          <a:xfrm>
            <a:off x="2500442" y="4781627"/>
            <a:ext cx="136089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Mock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Patient Data</a:t>
            </a:r>
          </a:p>
        </p:txBody>
      </p:sp>
      <p:sp>
        <p:nvSpPr>
          <p:cNvPr id="7" name="Flowchart: Multidocument 6">
            <a:extLst>
              <a:ext uri="{FF2B5EF4-FFF2-40B4-BE49-F238E27FC236}">
                <a16:creationId xmlns:a16="http://schemas.microsoft.com/office/drawing/2014/main" id="{9EA8E1B1-9ABF-472D-9807-92C1D8BCA1EA}"/>
              </a:ext>
            </a:extLst>
          </p:cNvPr>
          <p:cNvSpPr/>
          <p:nvPr/>
        </p:nvSpPr>
        <p:spPr>
          <a:xfrm>
            <a:off x="8968924" y="5326430"/>
            <a:ext cx="626966" cy="368880"/>
          </a:xfrm>
          <a:prstGeom prst="flowChartMultidocument">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914FC3E-F8F7-4A05-9192-3BD968AA75DC}"/>
              </a:ext>
            </a:extLst>
          </p:cNvPr>
          <p:cNvSpPr txBox="1"/>
          <p:nvPr/>
        </p:nvSpPr>
        <p:spPr>
          <a:xfrm>
            <a:off x="8628695" y="4678508"/>
            <a:ext cx="136089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Simulated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solidFill>
                <a:effectLst/>
                <a:uLnTx/>
                <a:uFillTx/>
                <a:latin typeface="Calibri" panose="020F0502020204030204"/>
                <a:ea typeface="+mn-ea"/>
                <a:cs typeface="+mn-cs"/>
              </a:rPr>
              <a:t>Patient Data</a:t>
            </a:r>
          </a:p>
        </p:txBody>
      </p:sp>
    </p:spTree>
    <p:extLst>
      <p:ext uri="{BB962C8B-B14F-4D97-AF65-F5344CB8AC3E}">
        <p14:creationId xmlns:p14="http://schemas.microsoft.com/office/powerpoint/2010/main" val="2926875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270925"/>
          </a:xfrm>
        </p:spPr>
        <p:txBody>
          <a:bodyPr/>
          <a:lstStyle/>
          <a:p>
            <a:pPr marL="342900" indent="-342900">
              <a:buFont typeface="Arial" panose="020B0604020202020204" pitchFamily="34" charset="0"/>
              <a:buChar char="•"/>
            </a:pPr>
            <a:r>
              <a:rPr lang="en-US" dirty="0"/>
              <a:t>Deploy Cosmos DB instance supporting SQL interface</a:t>
            </a:r>
          </a:p>
          <a:p>
            <a:pPr marL="342900" indent="-342900">
              <a:buFont typeface="Arial" panose="020B0604020202020204" pitchFamily="34" charset="0"/>
              <a:buChar char="•"/>
            </a:pPr>
            <a:r>
              <a:rPr lang="en-US" dirty="0"/>
              <a:t>Deploy serverless function app that reads from FHIR server and writes to the SQL interface of Azure Cosmos DB</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Stream patient data and unit </a:t>
            </a:r>
            <a:r>
              <a:rPr lang="en-US" sz="3600" dirty="0" err="1">
                <a:solidFill>
                  <a:srgbClr val="0078D7"/>
                </a:solidFill>
              </a:rPr>
              <a:t>tesing</a:t>
            </a:r>
            <a:endParaRPr lang="en-US" dirty="0">
              <a:solidFill>
                <a:srgbClr val="0078D7"/>
              </a:solidFill>
            </a:endParaRPr>
          </a:p>
        </p:txBody>
      </p:sp>
    </p:spTree>
    <p:extLst>
      <p:ext uri="{BB962C8B-B14F-4D97-AF65-F5344CB8AC3E}">
        <p14:creationId xmlns:p14="http://schemas.microsoft.com/office/powerpoint/2010/main" val="1412345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995098"/>
          </a:xfrm>
        </p:spPr>
        <p:txBody>
          <a:bodyPr/>
          <a:lstStyle/>
          <a:p>
            <a:pPr marL="342900" indent="-342900">
              <a:buFont typeface="Arial" panose="020B0604020202020204" pitchFamily="34" charset="0"/>
              <a:buChar char="•"/>
            </a:pPr>
            <a:r>
              <a:rPr lang="en-US" dirty="0"/>
              <a:t>Deploy Azure Event Hubs to receive patient data event streams</a:t>
            </a:r>
          </a:p>
          <a:p>
            <a:pPr marL="342900" indent="-342900">
              <a:buFont typeface="Arial" panose="020B0604020202020204" pitchFamily="34" charset="0"/>
              <a:buChar char="•"/>
            </a:pPr>
            <a:r>
              <a:rPr lang="en-US" dirty="0"/>
              <a:t>Update serverless function app triggered by new patient data event sent to Event Hubs and pushes them to Cosmos DB</a:t>
            </a:r>
          </a:p>
          <a:p>
            <a:pPr marL="342900" indent="-342900">
              <a:buFont typeface="Arial" panose="020B0604020202020204" pitchFamily="34" charset="0"/>
              <a:buChar char="•"/>
            </a:pPr>
            <a:r>
              <a:rPr lang="en-US" dirty="0"/>
              <a:t>Alternatively, deploy Stream Analytics job to ingest data from Event Hubs and pushes them to Cosmos DB</a:t>
            </a:r>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Stream FHIR patient data w/ event-driven architecture</a:t>
            </a:r>
            <a:endParaRPr lang="en-US" dirty="0">
              <a:solidFill>
                <a:srgbClr val="0078D7"/>
              </a:solidFill>
            </a:endParaRPr>
          </a:p>
        </p:txBody>
      </p:sp>
    </p:spTree>
    <p:extLst>
      <p:ext uri="{BB962C8B-B14F-4D97-AF65-F5344CB8AC3E}">
        <p14:creationId xmlns:p14="http://schemas.microsoft.com/office/powerpoint/2010/main" val="26190290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0BF5B0A6-8015-41FA-B416-88C9B72EC3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866309"/>
            <a:ext cx="10905066" cy="5125381"/>
          </a:xfrm>
          <a:prstGeom prst="rect">
            <a:avLst/>
          </a:prstGeom>
        </p:spPr>
      </p:pic>
      <p:pic>
        <p:nvPicPr>
          <p:cNvPr id="1026" name="Picture 2" descr="Azure Function Raw Data Integration · Segment">
            <a:extLst>
              <a:ext uri="{FF2B5EF4-FFF2-40B4-BE49-F238E27FC236}">
                <a16:creationId xmlns:a16="http://schemas.microsoft.com/office/drawing/2014/main" id="{A8E440A3-0416-4BB2-ABB3-BB988E162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688" y="3317387"/>
            <a:ext cx="740535" cy="7405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api-fhir - Microsoft Q&amp;A">
            <a:extLst>
              <a:ext uri="{FF2B5EF4-FFF2-40B4-BE49-F238E27FC236}">
                <a16:creationId xmlns:a16="http://schemas.microsoft.com/office/drawing/2014/main" id="{A8DB3528-4041-4C7A-89D3-6E252A140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176" y="4785012"/>
            <a:ext cx="603555" cy="6035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B4E61D1-2797-4C7C-A4BF-C91339AEB11A}"/>
              </a:ext>
            </a:extLst>
          </p:cNvPr>
          <p:cNvSpPr txBox="1"/>
          <p:nvPr/>
        </p:nvSpPr>
        <p:spPr>
          <a:xfrm>
            <a:off x="609093" y="4097320"/>
            <a:ext cx="1183722"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 Functions</a:t>
            </a:r>
          </a:p>
        </p:txBody>
      </p:sp>
      <p:sp>
        <p:nvSpPr>
          <p:cNvPr id="7" name="TextBox 6">
            <a:extLst>
              <a:ext uri="{FF2B5EF4-FFF2-40B4-BE49-F238E27FC236}">
                <a16:creationId xmlns:a16="http://schemas.microsoft.com/office/drawing/2014/main" id="{9FD87EC3-A80F-4550-B060-5DA5552E3D93}"/>
              </a:ext>
            </a:extLst>
          </p:cNvPr>
          <p:cNvSpPr txBox="1"/>
          <p:nvPr/>
        </p:nvSpPr>
        <p:spPr>
          <a:xfrm>
            <a:off x="543381" y="5471876"/>
            <a:ext cx="13231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 API for FHIR</a:t>
            </a:r>
          </a:p>
        </p:txBody>
      </p:sp>
      <p:cxnSp>
        <p:nvCxnSpPr>
          <p:cNvPr id="10" name="Straight Arrow Connector 9">
            <a:extLst>
              <a:ext uri="{FF2B5EF4-FFF2-40B4-BE49-F238E27FC236}">
                <a16:creationId xmlns:a16="http://schemas.microsoft.com/office/drawing/2014/main" id="{163EC86B-D9AF-4991-9D65-920A41B8B7E6}"/>
              </a:ext>
            </a:extLst>
          </p:cNvPr>
          <p:cNvCxnSpPr>
            <a:cxnSpLocks/>
          </p:cNvCxnSpPr>
          <p:nvPr/>
        </p:nvCxnSpPr>
        <p:spPr>
          <a:xfrm flipV="1">
            <a:off x="1173732" y="4384964"/>
            <a:ext cx="5636" cy="400048"/>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EBD657-52DC-4D52-813E-0D46556CF3C9}"/>
              </a:ext>
            </a:extLst>
          </p:cNvPr>
          <p:cNvCxnSpPr>
            <a:cxnSpLocks/>
            <a:stCxn id="1026" idx="0"/>
          </p:cNvCxnSpPr>
          <p:nvPr/>
        </p:nvCxnSpPr>
        <p:spPr>
          <a:xfrm flipV="1">
            <a:off x="1200956" y="2911889"/>
            <a:ext cx="0" cy="405498"/>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FDE3A9-D6ED-4233-BC3F-49D490CE566A}"/>
              </a:ext>
            </a:extLst>
          </p:cNvPr>
          <p:cNvCxnSpPr>
            <a:cxnSpLocks/>
          </p:cNvCxnSpPr>
          <p:nvPr/>
        </p:nvCxnSpPr>
        <p:spPr>
          <a:xfrm>
            <a:off x="1701085" y="2336446"/>
            <a:ext cx="80385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A25AF48-3AF9-4A76-AD02-F5771C36F1F7}"/>
              </a:ext>
            </a:extLst>
          </p:cNvPr>
          <p:cNvCxnSpPr>
            <a:cxnSpLocks/>
          </p:cNvCxnSpPr>
          <p:nvPr/>
        </p:nvCxnSpPr>
        <p:spPr>
          <a:xfrm>
            <a:off x="3701604" y="2336446"/>
            <a:ext cx="2808666"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C0A92F3-B769-4C5F-9327-9660B8C26465}"/>
              </a:ext>
            </a:extLst>
          </p:cNvPr>
          <p:cNvCxnSpPr>
            <a:cxnSpLocks/>
          </p:cNvCxnSpPr>
          <p:nvPr/>
        </p:nvCxnSpPr>
        <p:spPr>
          <a:xfrm>
            <a:off x="7372082" y="2336446"/>
            <a:ext cx="1726842"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D2A5100-D1DF-4E76-B278-CAB2967E0648}"/>
              </a:ext>
            </a:extLst>
          </p:cNvPr>
          <p:cNvSpPr txBox="1">
            <a:spLocks/>
          </p:cNvSpPr>
          <p:nvPr/>
        </p:nvSpPr>
        <p:spPr>
          <a:xfrm>
            <a:off x="455994" y="320040"/>
            <a:ext cx="11306469" cy="81381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Event-driven Architecture</a:t>
            </a:r>
          </a:p>
        </p:txBody>
      </p:sp>
    </p:spTree>
    <p:extLst>
      <p:ext uri="{BB962C8B-B14F-4D97-AF65-F5344CB8AC3E}">
        <p14:creationId xmlns:p14="http://schemas.microsoft.com/office/powerpoint/2010/main" val="236927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fontScale="90000"/>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fontScale="92500" lnSpcReduction="20000"/>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Technology overview</a:t>
            </a:r>
          </a:p>
          <a:p>
            <a:r>
              <a:rPr lang="en-US" sz="3600" dirty="0">
                <a:latin typeface="Segoe UI Light" panose="020B0502040204020203" pitchFamily="34" charset="0"/>
                <a:cs typeface="Segoe UI Light" panose="020B0502040204020203" pitchFamily="34" charset="0"/>
              </a:rPr>
              <a:t>Hands on Challenges &amp; team learning!</a:t>
            </a:r>
          </a:p>
        </p:txBody>
      </p:sp>
    </p:spTree>
    <p:extLst>
      <p:ext uri="{BB962C8B-B14F-4D97-AF65-F5344CB8AC3E}">
        <p14:creationId xmlns:p14="http://schemas.microsoft.com/office/powerpoint/2010/main" val="438876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633011"/>
          </a:xfrm>
        </p:spPr>
        <p:txBody>
          <a:bodyPr/>
          <a:lstStyle/>
          <a:p>
            <a:pPr marL="342900" indent="-342900">
              <a:buFont typeface="Arial" panose="020B0604020202020204" pitchFamily="34" charset="0"/>
              <a:buChar char="•"/>
            </a:pPr>
            <a:r>
              <a:rPr lang="en-US" dirty="0"/>
              <a:t>Deploy Azure Cognitive Search service to index patient data stored in Cosmos DB</a:t>
            </a:r>
          </a:p>
          <a:p>
            <a:pPr marL="342900" indent="-342900">
              <a:buFont typeface="Arial" panose="020B0604020202020204" pitchFamily="34" charset="0"/>
              <a:buChar char="•"/>
            </a:pPr>
            <a:r>
              <a:rPr lang="en-US" dirty="0"/>
              <a:t>Configure Cosmos DB indexer to crawl patient data and make it searchable</a:t>
            </a:r>
          </a:p>
          <a:p>
            <a:pPr marL="342900" indent="-342900">
              <a:buFont typeface="Arial" panose="020B0604020202020204" pitchFamily="34" charset="0"/>
              <a:buChar char="•"/>
            </a:pPr>
            <a:r>
              <a:rPr lang="en-US" dirty="0"/>
              <a:t>Add search capability through REST API operations</a:t>
            </a:r>
          </a:p>
          <a:p>
            <a:pPr marL="342900" indent="-342900">
              <a:buFont typeface="Arial" panose="020B0604020202020204" pitchFamily="34" charset="0"/>
              <a:buChar char="•"/>
            </a:pPr>
            <a:r>
              <a:rPr lang="en-US" dirty="0"/>
              <a:t>Build serverless REST API function app with HTTP Activation</a:t>
            </a:r>
          </a:p>
        </p:txBody>
      </p:sp>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Index patient data for patient lookup</a:t>
            </a:r>
            <a:endParaRPr lang="en-US" dirty="0">
              <a:solidFill>
                <a:srgbClr val="0078D7"/>
              </a:solidFill>
            </a:endParaRPr>
          </a:p>
        </p:txBody>
      </p:sp>
    </p:spTree>
    <p:extLst>
      <p:ext uri="{BB962C8B-B14F-4D97-AF65-F5344CB8AC3E}">
        <p14:creationId xmlns:p14="http://schemas.microsoft.com/office/powerpoint/2010/main" val="2760429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633011"/>
          </a:xfrm>
        </p:spPr>
        <p:txBody>
          <a:bodyPr/>
          <a:lstStyle/>
          <a:p>
            <a:pPr marL="342900" indent="-342900">
              <a:buFont typeface="Arial" panose="020B0604020202020204" pitchFamily="34" charset="0"/>
              <a:buChar char="•"/>
            </a:pPr>
            <a:r>
              <a:rPr lang="en-US" dirty="0"/>
              <a:t>Build a web app to display patient records in pages of 10</a:t>
            </a:r>
          </a:p>
          <a:p>
            <a:pPr marL="342900" indent="-342900">
              <a:buFont typeface="Arial" panose="020B0604020202020204" pitchFamily="34" charset="0"/>
              <a:buChar char="•"/>
            </a:pPr>
            <a:r>
              <a:rPr lang="en-US" dirty="0"/>
              <a:t>Add a patient lookup function on Patient Search web page</a:t>
            </a:r>
          </a:p>
          <a:p>
            <a:pPr marL="342900" indent="-342900">
              <a:buFont typeface="Arial" panose="020B0604020202020204" pitchFamily="34" charset="0"/>
              <a:buChar char="•"/>
            </a:pPr>
            <a:r>
              <a:rPr lang="en-US" dirty="0"/>
              <a:t>(Optional) Include any other clever UI features to improve the user experience</a:t>
            </a:r>
          </a:p>
          <a:p>
            <a:pPr marL="342900" indent="-342900">
              <a:buFont typeface="Arial" panose="020B0604020202020204" pitchFamily="34" charset="0"/>
              <a:buChar char="•"/>
            </a:pPr>
            <a:r>
              <a:rPr lang="en-US" dirty="0"/>
              <a:t>Deploy your web app to Azure App Services</a:t>
            </a:r>
          </a:p>
        </p:txBody>
      </p:sp>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Display patient search results</a:t>
            </a:r>
            <a:endParaRPr lang="en-US" dirty="0">
              <a:solidFill>
                <a:srgbClr val="0078D7"/>
              </a:solidFill>
            </a:endParaRPr>
          </a:p>
        </p:txBody>
      </p:sp>
    </p:spTree>
    <p:extLst>
      <p:ext uri="{BB962C8B-B14F-4D97-AF65-F5344CB8AC3E}">
        <p14:creationId xmlns:p14="http://schemas.microsoft.com/office/powerpoint/2010/main" val="3245595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62232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FHIR Server Sample Architecture, including Azure API for FHIR</a:t>
            </a:r>
          </a:p>
          <a:p>
            <a:pPr lvl="1"/>
            <a:r>
              <a:rPr lang="en-US" sz="2000" dirty="0">
                <a:latin typeface="Segoe UI" panose="020B0502040204020203" pitchFamily="34" charset="0"/>
                <a:cs typeface="Segoe UI" panose="020B0502040204020203" pitchFamily="34" charset="0"/>
              </a:rPr>
              <a:t>Deep dive into Azure Functions, Event Hubs, Cosmos DB, Search</a:t>
            </a:r>
          </a:p>
          <a:p>
            <a:pPr lvl="1"/>
            <a:r>
              <a:rPr lang="en-US" sz="2000" dirty="0">
                <a:latin typeface="Segoe UI" panose="020B0502040204020203" pitchFamily="34" charset="0"/>
                <a:cs typeface="Segoe UI" panose="020B0502040204020203" pitchFamily="34" charset="0"/>
              </a:rPr>
              <a:t>Hands on work, lab exercises to:</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FHIR Server sample environment to provision FHIR Server (PaaS scenario) and FHIR Bulk Load components (Bulk Load function app, </a:t>
            </a:r>
            <a:r>
              <a:rPr lang="en-US" sz="2000" dirty="0" err="1">
                <a:latin typeface="Segoe UI" panose="020B0502040204020203" pitchFamily="34" charset="0"/>
                <a:cs typeface="Segoe UI" panose="020B0502040204020203" pitchFamily="34" charset="0"/>
              </a:rPr>
              <a:t>fhirimport</a:t>
            </a:r>
            <a:r>
              <a:rPr lang="en-US" sz="2000" dirty="0">
                <a:latin typeface="Segoe UI" panose="020B0502040204020203" pitchFamily="34" charset="0"/>
                <a:cs typeface="Segoe UI" panose="020B0502040204020203" pitchFamily="34" charset="0"/>
              </a:rPr>
              <a:t> Blob Storage).</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Event-driven environment to provision Event Hubs for data ingestion,  Stream Analytics for data processing and Cosmos DB to persist processing results.</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function apps to load mock patient data (or use </a:t>
            </a:r>
            <a:r>
              <a:rPr lang="en-US" sz="2000" dirty="0" err="1">
                <a:latin typeface="Segoe UI" panose="020B0502040204020203" pitchFamily="34" charset="0"/>
                <a:cs typeface="Segoe UI" panose="020B0502040204020203" pitchFamily="34" charset="0"/>
              </a:rPr>
              <a:t>Synthea</a:t>
            </a:r>
            <a:r>
              <a:rPr lang="en-US" sz="2000" dirty="0">
                <a:latin typeface="Segoe UI" panose="020B0502040204020203" pitchFamily="34" charset="0"/>
                <a:cs typeface="Segoe UI" panose="020B0502040204020203" pitchFamily="34" charset="0"/>
              </a:rPr>
              <a:t> Patient Generator tool) and push to FHIR Server, to retrieve patient data from FHIR Server and push to Event Hubs.</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Azure Cognitive Search to index patient data stored in Cosmos DB</a:t>
            </a:r>
          </a:p>
          <a:p>
            <a:pPr marL="342900" lvl="2" indent="-342900">
              <a:buFont typeface="Arial" panose="020B0604020202020204" pitchFamily="34" charset="0"/>
              <a:buChar char="•"/>
            </a:pPr>
            <a:r>
              <a:rPr lang="en-US" sz="2000" dirty="0">
                <a:latin typeface="Segoe UI" panose="020B0502040204020203" pitchFamily="34" charset="0"/>
                <a:cs typeface="Segoe UI" panose="020B0502040204020203" pitchFamily="34" charset="0"/>
              </a:rPr>
              <a:t>Create Patient Search web app and deploy to Azure App Services</a:t>
            </a:r>
            <a:endParaRPr lang="en-US" sz="2400"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write serverless function apps with integration bindings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Templates created for FHIR Server sample architecture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 deeper understanding of Serverless and Event-driven architecture</a:t>
            </a:r>
            <a:endParaRPr lang="en-US" sz="2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250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995098"/>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b="0" i="0" dirty="0">
                <a:solidFill>
                  <a:srgbClr val="24292E"/>
                </a:solidFill>
                <a:effectLst/>
                <a:hlinkClick r:id="rId7"/>
              </a:rPr>
              <a:t>Install the latest version of Node.js (at least 10.x) and </a:t>
            </a:r>
            <a:r>
              <a:rPr lang="en-US" b="0" i="0" dirty="0" err="1">
                <a:solidFill>
                  <a:srgbClr val="24292E"/>
                </a:solidFill>
                <a:effectLst/>
                <a:hlinkClick r:id="rId7"/>
              </a:rPr>
              <a:t>npm</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1270925"/>
          </a:xfrm>
        </p:spPr>
        <p:txBody>
          <a:bodyPr/>
          <a:lstStyle/>
          <a:p>
            <a:pPr marL="342900" indent="-342900">
              <a:buFont typeface="Arial" panose="020B0604020202020204" pitchFamily="34" charset="0"/>
              <a:buChar char="•"/>
            </a:pPr>
            <a:r>
              <a:rPr lang="en-US" dirty="0"/>
              <a:t>Deploy Azure API for FHIR for data ingestion of FHIR patient data</a:t>
            </a:r>
          </a:p>
          <a:p>
            <a:pPr marL="342900" indent="-342900">
              <a:buFont typeface="Arial" panose="020B0604020202020204" pitchFamily="34" charset="0"/>
              <a:buChar char="•"/>
            </a:pPr>
            <a:r>
              <a:rPr lang="en-US" dirty="0"/>
              <a:t>Mock/Simulate patient data and load them into FHIR Server</a:t>
            </a:r>
          </a:p>
          <a:p>
            <a:endParaRPr lang="en-US" dirty="0"/>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Extract, transform and load patient data</a:t>
            </a:r>
            <a:endParaRPr lang="en-US" dirty="0">
              <a:solidFill>
                <a:srgbClr val="0078D7"/>
              </a:solidFill>
            </a:endParaRPr>
          </a:p>
        </p:txBody>
      </p:sp>
    </p:spTree>
    <p:extLst>
      <p:ext uri="{BB962C8B-B14F-4D97-AF65-F5344CB8AC3E}">
        <p14:creationId xmlns:p14="http://schemas.microsoft.com/office/powerpoint/2010/main" val="19927301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2.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17312</TotalTime>
  <Words>2693</Words>
  <Application>Microsoft Office PowerPoint</Application>
  <PresentationFormat>Widescreen</PresentationFormat>
  <Paragraphs>347</Paragraphs>
  <Slides>22</Slides>
  <Notes>16</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22</vt:i4>
      </vt:variant>
    </vt:vector>
  </HeadingPairs>
  <TitlesOfParts>
    <vt:vector size="36" baseType="lpstr">
      <vt:lpstr>Arial</vt:lpstr>
      <vt:lpstr>Calibri</vt:lpstr>
      <vt:lpstr>Calibri Light</vt:lpstr>
      <vt:lpstr>Consolas</vt:lpstr>
      <vt:lpstr>JACKPORT COLLEGE NCV</vt:lpstr>
      <vt:lpstr>Segoe UI</vt:lpstr>
      <vt:lpstr>Segoe UI Light</vt:lpstr>
      <vt:lpstr>Segoe UI Semibold</vt:lpstr>
      <vt:lpstr>Segoe UI Semilight</vt:lpstr>
      <vt:lpstr>Wingdings</vt:lpstr>
      <vt:lpstr>WHITE TEMPLATE</vt:lpstr>
      <vt:lpstr>Dynamics 365</vt:lpstr>
      <vt:lpstr>1_White Template</vt:lpstr>
      <vt:lpstr>1_Office Theme</vt:lpstr>
      <vt:lpstr>FHIR Powered Healthcare</vt:lpstr>
      <vt:lpstr>Kick Off Agenda</vt:lpstr>
      <vt:lpstr>Objectives</vt:lpstr>
      <vt:lpstr>Challenge #0 Pre-requisites – Ready, Set, GO!</vt:lpstr>
      <vt:lpstr>Challenge #1 Extract, transform and load patient data</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http://github.com/Microsoft/fhir-server-samples </vt:lpstr>
      <vt:lpstr>PowerPoint Presentation</vt:lpstr>
      <vt:lpstr>Challenge #2 Stream patient data and unit tesing</vt:lpstr>
      <vt:lpstr>Challenge #3 Stream FHIR patient data w/ event-driven architecture</vt:lpstr>
      <vt:lpstr>PowerPoint Presentation</vt:lpstr>
      <vt:lpstr>Challenge #4 Index patient data for patient lookup</vt:lpstr>
      <vt:lpstr>Challenge #5 Display patient search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Heather Cartwright</dc:creator>
  <cp:lastModifiedBy>Richard Liang</cp:lastModifiedBy>
  <cp:revision>54</cp:revision>
  <cp:lastPrinted>2020-07-29T16:22:36Z</cp:lastPrinted>
  <dcterms:created xsi:type="dcterms:W3CDTF">2019-02-10T20:13:26Z</dcterms:created>
  <dcterms:modified xsi:type="dcterms:W3CDTF">2020-10-31T11:46:58Z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0x010100C7430E3C2BED8E4EBEA0EBD5FD86549B</vt:lpwstr>
  </property>
  <property fmtid="{D5CDD505-2E9C-101B-9397-08002B2CF9AE}" pid="3" name="TaxKeyword">
    <vt:lpwstr/>
  </property>
  <property fmtid="{D5CDD505-2E9C-101B-9397-08002B2CF9AE}" pid="4" name="Order">
    <vt:r8>2487200</vt:r8>
  </property>
  <property fmtid="{D5CDD505-2E9C-101B-9397-08002B2CF9AE}" pid="5" name="xd_Signature">
    <vt:bool>false</vt:bool>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MSIP_Label_f42aa342-8706-4288-bd11-ebb85995028c_Enabled">
    <vt:lpwstr>true</vt:lpwstr>
  </property>
  <property fmtid="{D5CDD505-2E9C-101B-9397-08002B2CF9AE}" pid="10" name="MSIP_Label_f42aa342-8706-4288-bd11-ebb85995028c_SetDate">
    <vt:lpwstr>2020-06-16T16:36:23Z</vt:lpwstr>
  </property>
  <property fmtid="{D5CDD505-2E9C-101B-9397-08002B2CF9AE}" pid="11" name="MSIP_Label_f42aa342-8706-4288-bd11-ebb85995028c_Method">
    <vt:lpwstr>Standard</vt:lpwstr>
  </property>
  <property fmtid="{D5CDD505-2E9C-101B-9397-08002B2CF9AE}" pid="12" name="MSIP_Label_f42aa342-8706-4288-bd11-ebb85995028c_Name">
    <vt:lpwstr>Internal</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ActionId">
    <vt:lpwstr>1d682f58-63a2-49f5-80fb-84464de2edbd</vt:lpwstr>
  </property>
  <property fmtid="{D5CDD505-2E9C-101B-9397-08002B2CF9AE}" pid="15" name="MSIP_Label_f42aa342-8706-4288-bd11-ebb85995028c_ContentBits">
    <vt:lpwstr>0</vt:lpwstr>
  </property>
</Properties>
</file>